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notesMasterIdLst>
    <p:notesMasterId r:id="rId14"/>
  </p:notesMasterIdLst>
  <p:handoutMasterIdLst>
    <p:handoutMasterId r:id="rId15"/>
  </p:handoutMasterIdLst>
  <p:sldIdLst>
    <p:sldId id="282" r:id="rId5"/>
    <p:sldId id="367" r:id="rId6"/>
    <p:sldId id="380" r:id="rId7"/>
    <p:sldId id="381" r:id="rId8"/>
    <p:sldId id="382" r:id="rId9"/>
    <p:sldId id="383" r:id="rId10"/>
    <p:sldId id="384" r:id="rId11"/>
    <p:sldId id="361" r:id="rId12"/>
    <p:sldId id="29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99" autoAdjust="0"/>
    <p:restoredTop sz="94631" autoAdjust="0"/>
  </p:normalViewPr>
  <p:slideViewPr>
    <p:cSldViewPr snapToGrid="0">
      <p:cViewPr varScale="1">
        <p:scale>
          <a:sx n="111" d="100"/>
          <a:sy n="111" d="100"/>
        </p:scale>
        <p:origin x="1136"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18.10.2024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18.10.2024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292654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052138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435896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3933878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904218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2092014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Прямоугольник 6">
            <a:extLst>
              <a:ext uri="{FF2B5EF4-FFF2-40B4-BE49-F238E27FC236}">
                <a16:creationId xmlns:a16="http://schemas.microsoft.com/office/drawing/2014/main" id="{1EBAA787-753B-F7F2-87D6-9C2B37377C80}"/>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C7AB33DA-05BC-028F-3C79-1B80A2C0A759}"/>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9" name="Прямоугольник 8">
            <a:extLst>
              <a:ext uri="{FF2B5EF4-FFF2-40B4-BE49-F238E27FC236}">
                <a16:creationId xmlns:a16="http://schemas.microsoft.com/office/drawing/2014/main" id="{E8A9E0F5-AE85-89B1-7565-DA5B69042489}"/>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6C1D8B6E-DADD-56A4-9CE1-A985DBC9B9F8}"/>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52875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1314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Прямоугольник 6">
            <a:extLst>
              <a:ext uri="{FF2B5EF4-FFF2-40B4-BE49-F238E27FC236}">
                <a16:creationId xmlns:a16="http://schemas.microsoft.com/office/drawing/2014/main" id="{13817E55-49D2-3756-B4C6-48F7E44A83A0}"/>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426083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10/18/24</a:t>
            </a:fld>
            <a:endParaRPr lang="en-US" dirty="0"/>
          </a:p>
        </p:txBody>
      </p:sp>
      <p:sp>
        <p:nvSpPr>
          <p:cNvPr id="6" name="Footer Placeholder 5"/>
          <p:cNvSpPr>
            <a:spLocks noGrp="1"/>
          </p:cNvSpPr>
          <p:nvPr>
            <p:ph type="ftr" sz="quarter" idx="11"/>
          </p:nvPr>
        </p:nvSpPr>
        <p:spPr/>
        <p:txBody>
          <a:bodyPr/>
          <a:lstStyle/>
          <a:p>
            <a:pPr rtl="0"/>
            <a:r>
              <a:rPr lang="ru-RU" noProof="0"/>
              <a:t>Добавить нижний колонтитул</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1551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10/18/24</a:t>
            </a:fld>
            <a:endParaRPr lang="en-US" dirty="0"/>
          </a:p>
        </p:txBody>
      </p:sp>
      <p:sp>
        <p:nvSpPr>
          <p:cNvPr id="8" name="Footer Placeholder 7"/>
          <p:cNvSpPr>
            <a:spLocks noGrp="1"/>
          </p:cNvSpPr>
          <p:nvPr>
            <p:ph type="ftr" sz="quarter" idx="11"/>
          </p:nvPr>
        </p:nvSpPr>
        <p:spPr/>
        <p:txBody>
          <a:bodyPr/>
          <a:lstStyle/>
          <a:p>
            <a:pPr rtl="0"/>
            <a:r>
              <a:rPr lang="ru-RU" noProof="0"/>
              <a:t>Добавить нижний колонтитул</a:t>
            </a:r>
          </a:p>
        </p:txBody>
      </p:sp>
      <p:sp>
        <p:nvSpPr>
          <p:cNvPr id="9" name="Slide Number Placeholder 8"/>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8484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10/18/24</a:t>
            </a:fld>
            <a:endParaRPr lang="en-US" dirty="0"/>
          </a:p>
        </p:txBody>
      </p:sp>
      <p:sp>
        <p:nvSpPr>
          <p:cNvPr id="4" name="Footer Placeholder 3"/>
          <p:cNvSpPr>
            <a:spLocks noGrp="1"/>
          </p:cNvSpPr>
          <p:nvPr>
            <p:ph type="ftr" sz="quarter" idx="11"/>
          </p:nvPr>
        </p:nvSpPr>
        <p:spPr/>
        <p:txBody>
          <a:bodyPr/>
          <a:lstStyle/>
          <a:p>
            <a:pPr rtl="0"/>
            <a:r>
              <a:rPr lang="ru-RU" noProof="0"/>
              <a:t>Добавить нижний колонтитул</a:t>
            </a:r>
          </a:p>
        </p:txBody>
      </p:sp>
      <p:sp>
        <p:nvSpPr>
          <p:cNvPr id="5" name="Slide Number Placeholder 4"/>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0755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10/18/24</a:t>
            </a:fld>
            <a:endParaRPr lang="en-US" dirty="0"/>
          </a:p>
        </p:txBody>
      </p:sp>
      <p:sp>
        <p:nvSpPr>
          <p:cNvPr id="3" name="Footer Placeholder 2"/>
          <p:cNvSpPr>
            <a:spLocks noGrp="1"/>
          </p:cNvSpPr>
          <p:nvPr>
            <p:ph type="ftr" sz="quarter" idx="11"/>
          </p:nvPr>
        </p:nvSpPr>
        <p:spPr/>
        <p:txBody>
          <a:bodyPr/>
          <a:lstStyle/>
          <a:p>
            <a:pPr rtl="0"/>
            <a:r>
              <a:rPr lang="ru-RU" noProof="0"/>
              <a:t>Добавить нижний колонтитул</a:t>
            </a:r>
          </a:p>
        </p:txBody>
      </p:sp>
      <p:sp>
        <p:nvSpPr>
          <p:cNvPr id="4" name="Slide Number Placeholder 3"/>
          <p:cNvSpPr>
            <a:spLocks noGrp="1"/>
          </p:cNvSpPr>
          <p:nvPr>
            <p:ph type="sldNum" sz="quarter" idx="12"/>
          </p:nvPr>
        </p:nvSpPr>
        <p:spPr/>
        <p:txBody>
          <a:bodyPr/>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22856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10/18/24</a:t>
            </a:fld>
            <a:endParaRPr lang="en-US" dirty="0"/>
          </a:p>
        </p:txBody>
      </p:sp>
      <p:sp>
        <p:nvSpPr>
          <p:cNvPr id="6" name="Footer Placeholder 5"/>
          <p:cNvSpPr>
            <a:spLocks noGrp="1"/>
          </p:cNvSpPr>
          <p:nvPr>
            <p:ph type="ftr" sz="quarter" idx="11"/>
          </p:nvPr>
        </p:nvSpPr>
        <p:spPr/>
        <p:txBody>
          <a:bodyPr/>
          <a:lstStyle/>
          <a:p>
            <a:pPr rtl="0"/>
            <a:r>
              <a:rPr lang="ru-RU" noProof="0"/>
              <a:t>Добавление нижнего колонтитула</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7814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10/18/24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pPr rtl="0"/>
            <a:r>
              <a:rPr lang="ru-RU" noProof="0"/>
              <a:t>Добавление нижнего колонтитула</a:t>
            </a:r>
          </a:p>
        </p:txBody>
      </p:sp>
      <p:sp>
        <p:nvSpPr>
          <p:cNvPr id="7" name="Slide Number Placeholder 6"/>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37078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6135570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10/18/24</a:t>
            </a:fld>
            <a:endParaRPr lang="en-US" dirty="0"/>
          </a:p>
        </p:txBody>
      </p:sp>
      <p:sp>
        <p:nvSpPr>
          <p:cNvPr id="5" name="Footer Placeholder 4"/>
          <p:cNvSpPr>
            <a:spLocks noGrp="1"/>
          </p:cNvSpPr>
          <p:nvPr>
            <p:ph type="ftr" sz="quarter" idx="11"/>
          </p:nvPr>
        </p:nvSpPr>
        <p:spPr/>
        <p:txBody>
          <a:bodyPr/>
          <a:lstStyle/>
          <a:p>
            <a:pPr rtl="0"/>
            <a:r>
              <a:rPr lang="ru-RU" noProof="0"/>
              <a:t>Добавить нижний колонтитул</a:t>
            </a:r>
          </a:p>
        </p:txBody>
      </p:sp>
      <p:sp>
        <p:nvSpPr>
          <p:cNvPr id="6" name="Slide Number Placeholder 5"/>
          <p:cNvSpPr>
            <a:spLocks noGrp="1"/>
          </p:cNvSpPr>
          <p:nvPr>
            <p:ph type="sldNum" sz="quarter" idx="12"/>
          </p:nvPr>
        </p:nvSpPr>
        <p:spPr/>
        <p:txBody>
          <a:bodyPr/>
          <a:lstStyle/>
          <a:p>
            <a:pPr rtl="0"/>
            <a:fld id="{19B51A1E-902D-48AF-9020-955120F399B6}" type="slidenum">
              <a:rPr lang="ru-RU" noProof="0" smtClean="0"/>
              <a:pPr/>
              <a:t>‹#›</a:t>
            </a:fld>
            <a:endParaRPr lang="ru-RU" noProof="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476265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3456731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1513220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10/18/24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rtl="0"/>
            <a:r>
              <a:rPr lang="ru-RU" noProof="0"/>
              <a:t>Добавить нижний колонтитул</a:t>
            </a: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rtl="0"/>
            <a:fld id="{19B51A1E-902D-48AF-9020-955120F399B6}" type="slidenum">
              <a:rPr lang="ru-RU" noProof="0" smtClean="0"/>
              <a:pPr/>
              <a:t>‹#›</a:t>
            </a:fld>
            <a:endParaRPr lang="ru-RU" noProof="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9" name="Прямоугольник 8">
            <a:extLst>
              <a:ext uri="{FF2B5EF4-FFF2-40B4-BE49-F238E27FC236}">
                <a16:creationId xmlns:a16="http://schemas.microsoft.com/office/drawing/2014/main" id="{38C7304B-3D96-E759-84BC-3728A5C26AE2}"/>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15BEB3B9-F7FF-37F3-DE4F-71404463529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2" name="Надпись 3">
            <a:extLst>
              <a:ext uri="{FF2B5EF4-FFF2-40B4-BE49-F238E27FC236}">
                <a16:creationId xmlns:a16="http://schemas.microsoft.com/office/drawing/2014/main" id="{4FE5783F-7136-298D-3E38-9CE332864CD6}"/>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13" name="Прямоугольник 12">
            <a:extLst>
              <a:ext uri="{FF2B5EF4-FFF2-40B4-BE49-F238E27FC236}">
                <a16:creationId xmlns:a16="http://schemas.microsoft.com/office/drawing/2014/main" id="{C7B9383F-57DC-FD8F-3624-46D63E2E234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4" name="Прямоугольник 13">
            <a:extLst>
              <a:ext uri="{FF2B5EF4-FFF2-40B4-BE49-F238E27FC236}">
                <a16:creationId xmlns:a16="http://schemas.microsoft.com/office/drawing/2014/main" id="{9CC01173-9CAF-A2D5-3928-70397F0A8D1A}"/>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5" name="Прямоугольник 14">
            <a:extLst>
              <a:ext uri="{FF2B5EF4-FFF2-40B4-BE49-F238E27FC236}">
                <a16:creationId xmlns:a16="http://schemas.microsoft.com/office/drawing/2014/main" id="{026966BA-DD79-CDD9-F458-0F881DD5C839}"/>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75760603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62" r:id="rId14"/>
    <p:sldLayoutId id="2147483663" r:id="rId15"/>
    <p:sldLayoutId id="2147483658" r:id="rId16"/>
    <p:sldLayoutId id="2147483665" r:id="rId17"/>
    <p:sldLayoutId id="2147483659" r:id="rId18"/>
    <p:sldLayoutId id="2147483660" r:id="rId19"/>
    <p:sldLayoutId id="2147483650" r:id="rId20"/>
    <p:sldLayoutId id="2147483656" r:id="rId21"/>
    <p:sldLayoutId id="2147483657" r:id="rId22"/>
    <p:sldLayoutId id="2147483654" r:id="rId23"/>
    <p:sldLayoutId id="2147483666" r:id="rId24"/>
    <p:sldLayoutId id="2147483667" r:id="rId25"/>
    <p:sldLayoutId id="2147483668" r:id="rId26"/>
    <p:sldLayoutId id="2147483669" r:id="rId27"/>
    <p:sldLayoutId id="2147483670" r:id="rId28"/>
    <p:sldLayoutId id="2147483671" r:id="rId29"/>
    <p:sldLayoutId id="2147483672" r:id="rId30"/>
  </p:sldLayoutIdLst>
  <p:hf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normAutofit lnSpcReduction="10000"/>
          </a:bodyPr>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80796"/>
            <a:ext cx="11077916" cy="20162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«Өндірістік электроника»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10 -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625" y="201042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486" y="669497"/>
            <a:ext cx="11566258" cy="2561377"/>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Электрондық аспаптарды қоректендіру  үшін жоғары сапалы тұрақты кернеу қажет. Алғашқы желіде ереже бойынша ауыспалы кернеу 220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В</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болғандықтан аралық құрылғыда ауыспалы кернеуді түзету, тұрақтандыру қажеттігі туындайды.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Ауыспалы кернеулерді төмендету үшін трансформаторлар қолданылады(трансформатор қолданылмайтын сызбаларда болады). Трансформатордан ауыспалы кернеу түзеткішке  түседі. </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Түзеткіш деп ауыспалы </a:t>
            </a:r>
            <a:r>
              <a:rPr lang="kk-KZ" sz="1800" dirty="0" err="1">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токтын</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екі полярлы кернеуін бір полярлы зарядталған кернеуге айналдыратын құрылғы. Олар үш түрлі болады: жарты периодты, екі жарты периодты және көпірлі.</a:t>
            </a:r>
            <a:r>
              <a:rPr lang="kk-KZ" sz="1800" b="1"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ru-RU" sz="2000" dirty="0">
              <a:solidFill>
                <a:schemeClr val="tx1"/>
              </a:solidFill>
              <a:latin typeface="Calibri" panose="020F0502020204030204" pitchFamily="34" charset="0"/>
              <a:cs typeface="Calibri" panose="020F0502020204030204" pitchFamily="34" charset="0"/>
            </a:endParaRPr>
          </a:p>
        </p:txBody>
      </p:sp>
      <p:sp>
        <p:nvSpPr>
          <p:cNvPr id="9" name="Заголовок 1"/>
          <p:cNvSpPr txBox="1">
            <a:spLocks/>
          </p:cNvSpPr>
          <p:nvPr/>
        </p:nvSpPr>
        <p:spPr>
          <a:xfrm>
            <a:off x="652045" y="0"/>
            <a:ext cx="10831743" cy="6773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431800" algn="ctr"/>
            <a:r>
              <a:rPr lang="kk-KZ" sz="1800" b="1" dirty="0">
                <a:solidFill>
                  <a:schemeClr val="accent5">
                    <a:lumMod val="50000"/>
                  </a:schemeClr>
                </a:solidFill>
                <a:effectLst/>
                <a:latin typeface="Calibri" panose="020F0502020204030204" pitchFamily="34" charset="0"/>
                <a:ea typeface="SimSun" panose="02010600030101010101" pitchFamily="2" charset="-122"/>
                <a:cs typeface="Calibri" panose="020F0502020204030204" pitchFamily="34" charset="0"/>
              </a:rPr>
              <a:t>АУЫСПАЛЫ КЕРНЕУ ТҮЗЕТКІШТЕРІ</a:t>
            </a:r>
            <a:r>
              <a:rPr lang="ru-KZ" sz="1800" b="1" dirty="0">
                <a:solidFill>
                  <a:schemeClr val="accent5">
                    <a:lumMod val="50000"/>
                  </a:schemeClr>
                </a:solidFill>
                <a:effectLst/>
                <a:latin typeface="Calibri" panose="020F0502020204030204" pitchFamily="34" charset="0"/>
                <a:cs typeface="Calibri" panose="020F0502020204030204" pitchFamily="34" charset="0"/>
              </a:rPr>
              <a:t> </a:t>
            </a:r>
            <a:endParaRPr lang="ru-KZ" sz="1800" b="1" u="sng"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972258" y="6343850"/>
            <a:ext cx="6926262"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dirty="0">
                <a:latin typeface="Calibri" panose="020F0502020204030204" pitchFamily="34" charset="0"/>
                <a:ea typeface="Times New Roman" panose="02020603050405020304" pitchFamily="18" charset="0"/>
                <a:cs typeface="Calibri" panose="020F0502020204030204" pitchFamily="34" charset="0"/>
              </a:rPr>
              <a:t>Ж</a:t>
            </a:r>
            <a:r>
              <a:rPr lang="kk-KZ" sz="1800" dirty="0">
                <a:effectLst/>
                <a:latin typeface="Calibri" panose="020F0502020204030204" pitchFamily="34" charset="0"/>
                <a:ea typeface="Times New Roman" panose="02020603050405020304" pitchFamily="18" charset="0"/>
                <a:cs typeface="Calibri" panose="020F0502020204030204" pitchFamily="34" charset="0"/>
              </a:rPr>
              <a:t>артыпериодты түзеткіш сызбасы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41" name="Рисунок 40">
            <a:extLst>
              <a:ext uri="{FF2B5EF4-FFF2-40B4-BE49-F238E27FC236}">
                <a16:creationId xmlns:a16="http://schemas.microsoft.com/office/drawing/2014/main" id="{7FD5981B-55CD-6636-5D98-25AD22B3FF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4720" y="3559624"/>
            <a:ext cx="6400799" cy="2628879"/>
          </a:xfrm>
          <a:prstGeom prst="rect">
            <a:avLst/>
          </a:prstGeom>
          <a:noFill/>
          <a:ln>
            <a:noFill/>
          </a:ln>
        </p:spPr>
      </p:pic>
    </p:spTree>
    <p:extLst>
      <p:ext uri="{BB962C8B-B14F-4D97-AF65-F5344CB8AC3E}">
        <p14:creationId xmlns:p14="http://schemas.microsoft.com/office/powerpoint/2010/main" val="179414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Бұл сызбада ауыспалы кернеудің трансформатордан диодқа өтеді, диод ауыспалы токты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бірполярлы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токқа түзететін құрылғы. Диод негізінен токты бір бағытта ғана өткізетін болса, бұл сызбада ол оң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жартытолқынды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өткізеді.</a:t>
            </a:r>
            <a:r>
              <a:rPr lang="ru-KZ" dirty="0">
                <a:solidFill>
                  <a:schemeClr val="tx1"/>
                </a:solidFill>
                <a:effectLst/>
                <a:latin typeface="Calibri" panose="020F0502020204030204" pitchFamily="34" charset="0"/>
                <a:cs typeface="Calibri" panose="020F0502020204030204" pitchFamily="34" charset="0"/>
              </a:rPr>
              <a:t> </a:t>
            </a:r>
            <a:endParaRPr lang="ru-RU" sz="2000"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972258" y="6343850"/>
            <a:ext cx="6926262"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2</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Кернеудің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жартыпериодты</a:t>
            </a:r>
            <a:r>
              <a:rPr lang="kk-KZ" sz="1800" dirty="0">
                <a:effectLst/>
                <a:latin typeface="Calibri" panose="020F0502020204030204" pitchFamily="34" charset="0"/>
                <a:ea typeface="Times New Roman" panose="02020603050405020304" pitchFamily="18" charset="0"/>
                <a:cs typeface="Calibri" panose="020F0502020204030204" pitchFamily="34" charset="0"/>
              </a:rPr>
              <a:t> түзеткіш диаграммасы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A0371251-CC1D-B716-69AF-F7FF5D65FE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4081" y="2438423"/>
            <a:ext cx="5785802" cy="2792505"/>
          </a:xfrm>
          <a:prstGeom prst="rect">
            <a:avLst/>
          </a:prstGeom>
          <a:noFill/>
          <a:ln>
            <a:noFill/>
          </a:ln>
        </p:spPr>
      </p:pic>
    </p:spTree>
    <p:extLst>
      <p:ext uri="{BB962C8B-B14F-4D97-AF65-F5344CB8AC3E}">
        <p14:creationId xmlns:p14="http://schemas.microsoft.com/office/powerpoint/2010/main" val="345869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Бір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жартытолқынды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жоғалту маңызды кемшілік болып табылады.  </a:t>
            </a:r>
            <a:r>
              <a:rPr lang="kk-KZ" dirty="0">
                <a:solidFill>
                  <a:schemeClr val="tx1"/>
                </a:solidFill>
                <a:latin typeface="Calibri" panose="020F0502020204030204" pitchFamily="34" charset="0"/>
                <a:ea typeface="Times New Roman" panose="02020603050405020304" pitchFamily="18" charset="0"/>
                <a:cs typeface="Calibri" panose="020F0502020204030204" pitchFamily="34" charset="0"/>
              </a:rPr>
              <a:t>С</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уретте жарты фазалы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екіжарты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периодты ауыспалы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токтын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түзетілінуі</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көрсетілген</a:t>
            </a:r>
            <a:r>
              <a:rPr lang="ru-KZ" dirty="0">
                <a:solidFill>
                  <a:schemeClr val="tx1"/>
                </a:solidFill>
                <a:effectLst/>
                <a:latin typeface="Calibri" panose="020F0502020204030204" pitchFamily="34" charset="0"/>
                <a:cs typeface="Calibri" panose="020F0502020204030204" pitchFamily="34" charset="0"/>
              </a:rPr>
              <a:t> </a:t>
            </a:r>
            <a:endParaRPr lang="ru-RU" sz="2000"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972258" y="6343850"/>
            <a:ext cx="6926262"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3</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Екі жарты периодты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түзетіліну</a:t>
            </a:r>
            <a:r>
              <a:rPr lang="kk-KZ" sz="1800" dirty="0">
                <a:effectLst/>
                <a:latin typeface="Calibri" panose="020F0502020204030204" pitchFamily="34" charset="0"/>
                <a:ea typeface="Times New Roman" panose="02020603050405020304" pitchFamily="18" charset="0"/>
                <a:cs typeface="Calibri" panose="020F0502020204030204" pitchFamily="34" charset="0"/>
              </a:rPr>
              <a:t> сызбасы.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8" name="Рисунок 7">
            <a:extLst>
              <a:ext uri="{FF2B5EF4-FFF2-40B4-BE49-F238E27FC236}">
                <a16:creationId xmlns:a16="http://schemas.microsoft.com/office/drawing/2014/main" id="{89539C6B-AD6B-51BB-1D35-9FEA14FEFE4B}"/>
              </a:ext>
            </a:extLst>
          </p:cNvPr>
          <p:cNvPicPr>
            <a:picLocks noChangeAspect="1"/>
          </p:cNvPicPr>
          <p:nvPr/>
        </p:nvPicPr>
        <p:blipFill>
          <a:blip r:embed="rId3"/>
          <a:stretch>
            <a:fillRect/>
          </a:stretch>
        </p:blipFill>
        <p:spPr>
          <a:xfrm>
            <a:off x="3141980" y="2556168"/>
            <a:ext cx="5908040" cy="3113105"/>
          </a:xfrm>
          <a:prstGeom prst="rect">
            <a:avLst/>
          </a:prstGeom>
        </p:spPr>
      </p:pic>
    </p:spTree>
    <p:extLst>
      <p:ext uri="{BB962C8B-B14F-4D97-AF65-F5344CB8AC3E}">
        <p14:creationId xmlns:p14="http://schemas.microsoft.com/office/powerpoint/2010/main" val="2941221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dirty="0">
                <a:solidFill>
                  <a:schemeClr val="tx1"/>
                </a:solidFill>
                <a:latin typeface="Calibri" panose="020F0502020204030204" pitchFamily="34" charset="0"/>
                <a:ea typeface="Times New Roman" panose="02020603050405020304" pitchFamily="18" charset="0"/>
                <a:cs typeface="Calibri" panose="020F0502020204030204" pitchFamily="34" charset="0"/>
              </a:rPr>
              <a:t>С</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уретте екі жарты периодты түзету сызбасынан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жартыперидты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кернеудің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түзетіліну</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диаграммасы көрсетілген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2174240" y="6247676"/>
            <a:ext cx="88798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4</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Жартыпериодты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түзетіліну</a:t>
            </a:r>
            <a:r>
              <a:rPr lang="kk-KZ" sz="1800" dirty="0">
                <a:effectLst/>
                <a:latin typeface="Calibri" panose="020F0502020204030204" pitchFamily="34" charset="0"/>
                <a:ea typeface="Times New Roman" panose="02020603050405020304" pitchFamily="18" charset="0"/>
                <a:cs typeface="Calibri" panose="020F0502020204030204" pitchFamily="34" charset="0"/>
              </a:rPr>
              <a:t> сызбасынан көрсетілген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токтын</a:t>
            </a:r>
            <a:r>
              <a:rPr lang="kk-KZ" sz="1800" dirty="0">
                <a:effectLst/>
                <a:latin typeface="Calibri" panose="020F0502020204030204" pitchFamily="34" charset="0"/>
                <a:ea typeface="Times New Roman" panose="02020603050405020304" pitchFamily="18" charset="0"/>
                <a:cs typeface="Calibri" panose="020F0502020204030204" pitchFamily="34" charset="0"/>
              </a:rPr>
              <a:t> диаграммасы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5" name="Рисунок 4">
            <a:extLst>
              <a:ext uri="{FF2B5EF4-FFF2-40B4-BE49-F238E27FC236}">
                <a16:creationId xmlns:a16="http://schemas.microsoft.com/office/drawing/2014/main" id="{A7C44C11-8CBB-EE95-4843-10D48B61D145}"/>
              </a:ext>
            </a:extLst>
          </p:cNvPr>
          <p:cNvPicPr>
            <a:picLocks noChangeAspect="1"/>
          </p:cNvPicPr>
          <p:nvPr/>
        </p:nvPicPr>
        <p:blipFill>
          <a:blip r:embed="rId3"/>
          <a:stretch>
            <a:fillRect/>
          </a:stretch>
        </p:blipFill>
        <p:spPr>
          <a:xfrm>
            <a:off x="1971040" y="2265608"/>
            <a:ext cx="9083040" cy="3200389"/>
          </a:xfrm>
          <a:prstGeom prst="rect">
            <a:avLst/>
          </a:prstGeom>
        </p:spPr>
      </p:pic>
    </p:spTree>
    <p:extLst>
      <p:ext uri="{BB962C8B-B14F-4D97-AF65-F5344CB8AC3E}">
        <p14:creationId xmlns:p14="http://schemas.microsoft.com/office/powerpoint/2010/main" val="418916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Kоэффициент </a:t>
            </a:r>
            <a:r>
              <a:rPr lang="kk-KZ" sz="1800" dirty="0" err="1">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пульсаций</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жартыпериодқа</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қарағанда екі жарты периодта салыстырмалы түрде аз болады. </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Екі жарты периодты сызбаның кемшілігі болып трансформатордың орамдарын екі есе көбейту қажеттігі болып табылады, сондықтан практикада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мостовая</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түзеткіш сызбасын қолдану кеңінен  таралған.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50410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616960" y="6273863"/>
            <a:ext cx="88798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5</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Бір фазалы түзеткіштің  көпір сызбасы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6" name="Рисунок 5">
            <a:extLst>
              <a:ext uri="{FF2B5EF4-FFF2-40B4-BE49-F238E27FC236}">
                <a16:creationId xmlns:a16="http://schemas.microsoft.com/office/drawing/2014/main" id="{20D9244A-83C7-BF25-CDEA-9E10655EA416}"/>
              </a:ext>
            </a:extLst>
          </p:cNvPr>
          <p:cNvPicPr>
            <a:picLocks noChangeAspect="1"/>
          </p:cNvPicPr>
          <p:nvPr/>
        </p:nvPicPr>
        <p:blipFill>
          <a:blip r:embed="rId3"/>
          <a:stretch>
            <a:fillRect/>
          </a:stretch>
        </p:blipFill>
        <p:spPr>
          <a:xfrm>
            <a:off x="3131666" y="2539321"/>
            <a:ext cx="7062806" cy="3498224"/>
          </a:xfrm>
          <a:prstGeom prst="rect">
            <a:avLst/>
          </a:prstGeom>
        </p:spPr>
      </p:pic>
    </p:spTree>
    <p:extLst>
      <p:ext uri="{BB962C8B-B14F-4D97-AF65-F5344CB8AC3E}">
        <p14:creationId xmlns:p14="http://schemas.microsoft.com/office/powerpoint/2010/main" val="640611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36162"/>
            <a:ext cx="11566258" cy="225235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Түзеткіштің көпір сызбасында кіріс кернеудің оң таңбалы жарты толқыны кезінде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1</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және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3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диодтары ашылады да тізбектегі жүктемеде ток импульсі пайда болады. Кернеудің теріс таңбалы толқыны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2</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и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4</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диодтарын ашады, осы кезде жүктемеде ток импульсі жүреді.  Көпір сызбасы өткен сызбаға ұқсас сипаттамаларға ие. Көпір сызбасында екінші орамдардың саны өткен сызбаға қарағанда аз болуы оның артықшылығы болып табылады. Қазіргі кезде түзеткіш сызбасында жеке диодтар емес көпір сызбасын құрайтын 4 диод  жиынтығы қолданылады</a:t>
            </a:r>
            <a:r>
              <a:rPr lang="ru-KZ" dirty="0">
                <a:effectLst/>
              </a:rPr>
              <a:t>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2763520" y="3438068"/>
            <a:ext cx="88798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6</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Түзеткіштің көпір сызбасындағы кедергіден өтетін ток диаграммасы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905FA90D-9F68-FC9A-1695-05575C46DC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5040" y="504448"/>
            <a:ext cx="10688320" cy="2796021"/>
          </a:xfrm>
          <a:prstGeom prst="rect">
            <a:avLst/>
          </a:prstGeom>
          <a:noFill/>
          <a:ln>
            <a:noFill/>
          </a:ln>
        </p:spPr>
      </p:pic>
    </p:spTree>
    <p:extLst>
      <p:ext uri="{BB962C8B-B14F-4D97-AF65-F5344CB8AC3E}">
        <p14:creationId xmlns:p14="http://schemas.microsoft.com/office/powerpoint/2010/main" val="20645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8</a:t>
            </a:r>
            <a:endParaRPr lang="ru-RU" dirty="0">
              <a:solidFill>
                <a:schemeClr val="bg1"/>
              </a:solidFill>
            </a:endParaRPr>
          </a:p>
        </p:txBody>
      </p:sp>
      <p:sp>
        <p:nvSpPr>
          <p:cNvPr id="8" name="Прямоугольник 7"/>
          <p:cNvSpPr/>
          <p:nvPr/>
        </p:nvSpPr>
        <p:spPr>
          <a:xfrm>
            <a:off x="330982" y="1568469"/>
            <a:ext cx="11341065" cy="3072701"/>
          </a:xfrm>
          <a:prstGeom prst="rect">
            <a:avLst/>
          </a:prstGeom>
          <a:noFill/>
        </p:spPr>
        <p:txBody>
          <a:bodyPr wrap="square">
            <a:spAutoFit/>
          </a:bodyPr>
          <a:lstStyle/>
          <a:p>
            <a:pPr marL="179705" indent="450215" algn="just">
              <a:spcAft>
                <a:spcPts val="600"/>
              </a:spcAft>
            </a:pPr>
            <a:r>
              <a:rPr lang="ru-RU" sz="1600" dirty="0">
                <a:latin typeface="Calibri" panose="020F0502020204030204" pitchFamily="34" charset="0"/>
                <a:cs typeface="Calibri" panose="020F0502020204030204" pitchFamily="34" charset="0"/>
              </a:rPr>
              <a:t>1 </a:t>
            </a:r>
            <a:r>
              <a:rPr lang="ru-RU" sz="1600" dirty="0" err="1">
                <a:latin typeface="Calibri" panose="020F0502020204030204" pitchFamily="34" charset="0"/>
                <a:cs typeface="Calibri" panose="020F0502020204030204" pitchFamily="34" charset="0"/>
              </a:rPr>
              <a:t>Агаханян</a:t>
            </a:r>
            <a:r>
              <a:rPr lang="ru-RU" sz="1600" dirty="0">
                <a:latin typeface="Calibri" panose="020F0502020204030204" pitchFamily="34" charset="0"/>
                <a:cs typeface="Calibri" panose="020F0502020204030204" pitchFamily="34" charset="0"/>
              </a:rPr>
              <a:t> Т.М. Интегральные микросхемы: Учеб. пособие для вузов. – М.: Энергоатомиздат, 2015. – 464с., ил.</a:t>
            </a:r>
            <a:endParaRPr lang="ru-KZ" sz="1600" dirty="0">
              <a:latin typeface="Calibri" panose="020F0502020204030204" pitchFamily="34" charset="0"/>
              <a:cs typeface="Calibri" panose="020F0502020204030204" pitchFamily="34" charset="0"/>
            </a:endParaRPr>
          </a:p>
          <a:p>
            <a:pPr indent="450215" algn="just"/>
            <a:r>
              <a:rPr lang="ru-RU" sz="1600" dirty="0">
                <a:latin typeface="Calibri" panose="020F0502020204030204" pitchFamily="34" charset="0"/>
                <a:cs typeface="Calibri" panose="020F0502020204030204" pitchFamily="34" charset="0"/>
              </a:rPr>
              <a:t>    2  </a:t>
            </a:r>
            <a:r>
              <a:rPr lang="ru-MD" sz="1600" dirty="0">
                <a:latin typeface="Calibri" panose="020F0502020204030204" pitchFamily="34" charset="0"/>
                <a:cs typeface="Calibri" panose="020F0502020204030204" pitchFamily="34" charset="0"/>
              </a:rPr>
              <a:t>Аринова Н.В.  Основы </a:t>
            </a:r>
            <a:r>
              <a:rPr lang="ru-RU" sz="1600" dirty="0">
                <a:latin typeface="Calibri" panose="020F0502020204030204" pitchFamily="34" charset="0"/>
                <a:cs typeface="Calibri" panose="020F0502020204030204" pitchFamily="34" charset="0"/>
              </a:rPr>
              <a:t>электроники</a:t>
            </a:r>
            <a:r>
              <a:rPr lang="ru-MD" sz="1600" dirty="0">
                <a:latin typeface="Calibri" panose="020F0502020204030204" pitchFamily="34" charset="0"/>
                <a:cs typeface="Calibri" panose="020F0502020204030204" pitchFamily="34" charset="0"/>
              </a:rPr>
              <a:t>:</a:t>
            </a:r>
            <a:r>
              <a:rPr lang="ru-RU" sz="1600" dirty="0">
                <a:latin typeface="Calibri" panose="020F0502020204030204" pitchFamily="34" charset="0"/>
                <a:cs typeface="Calibri" panose="020F0502020204030204" pitchFamily="34" charset="0"/>
              </a:rPr>
              <a:t> Рабочая программа</a:t>
            </a:r>
            <a:r>
              <a:rPr lang="ru-MD" sz="1600" dirty="0">
                <a:latin typeface="Calibri" panose="020F0502020204030204" pitchFamily="34" charset="0"/>
                <a:cs typeface="Calibri" panose="020F0502020204030204" pitchFamily="34" charset="0"/>
              </a:rPr>
              <a:t>, задания и ме­тодические</a:t>
            </a:r>
            <a:r>
              <a:rPr lang="ru-RU" sz="1600" dirty="0">
                <a:latin typeface="Calibri" panose="020F0502020204030204" pitchFamily="34" charset="0"/>
                <a:cs typeface="Calibri" panose="020F0502020204030204" pitchFamily="34" charset="0"/>
              </a:rPr>
              <a:t> указания</a:t>
            </a:r>
            <a:r>
              <a:rPr lang="ru-MD" sz="1600" dirty="0">
                <a:latin typeface="Calibri" panose="020F0502020204030204" pitchFamily="34" charset="0"/>
                <a:cs typeface="Calibri" panose="020F0502020204030204" pitchFamily="34" charset="0"/>
              </a:rPr>
              <a:t> к контрольным работам для студентов специальности 050716</a:t>
            </a:r>
            <a:r>
              <a:rPr lang="ru-RU" sz="1600" dirty="0">
                <a:latin typeface="Calibri" panose="020F0502020204030204" pitchFamily="34" charset="0"/>
                <a:cs typeface="Calibri" panose="020F0502020204030204" pitchFamily="34" charset="0"/>
              </a:rPr>
              <a:t> «Приборостроение» </a:t>
            </a:r>
            <a:r>
              <a:rPr lang="ru-MD" sz="1600" dirty="0">
                <a:latin typeface="Calibri" panose="020F0502020204030204" pitchFamily="34" charset="0"/>
                <a:cs typeface="Calibri" panose="020F0502020204030204" pitchFamily="34" charset="0"/>
              </a:rPr>
              <a:t>заочной формы обучения. ВКГТУ. </a:t>
            </a:r>
            <a:r>
              <a:rPr lang="ru-RU" sz="1600" dirty="0">
                <a:latin typeface="Calibri" panose="020F0502020204030204" pitchFamily="34" charset="0"/>
                <a:cs typeface="Calibri" panose="020F0502020204030204" pitchFamily="34" charset="0"/>
              </a:rPr>
              <a:t>- Усть-Каменогорск, 2014. –  </a:t>
            </a:r>
            <a:r>
              <a:rPr lang="ru-MD" sz="1600" dirty="0">
                <a:latin typeface="Calibri" panose="020F0502020204030204" pitchFamily="34" charset="0"/>
                <a:cs typeface="Calibri" panose="020F0502020204030204" pitchFamily="34" charset="0"/>
              </a:rPr>
              <a:t>5</a:t>
            </a:r>
            <a:r>
              <a:rPr lang="ru-RU" sz="1600" dirty="0">
                <a:latin typeface="Calibri" panose="020F0502020204030204" pitchFamily="34" charset="0"/>
                <a:cs typeface="Calibri" panose="020F0502020204030204" pitchFamily="34" charset="0"/>
              </a:rPr>
              <a:t>1с. </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3 Бочаров Л.Н. и др. Расчет электронных устройств на транзисторах / Бочаров Л.Н., </a:t>
            </a:r>
            <a:r>
              <a:rPr lang="ru-RU" sz="1600" dirty="0" err="1">
                <a:latin typeface="Calibri" panose="020F0502020204030204" pitchFamily="34" charset="0"/>
                <a:cs typeface="Calibri" panose="020F0502020204030204" pitchFamily="34" charset="0"/>
              </a:rPr>
              <a:t>Жебряков</a:t>
            </a:r>
            <a:r>
              <a:rPr lang="ru-RU" sz="1600" dirty="0">
                <a:latin typeface="Calibri" panose="020F0502020204030204" pitchFamily="34" charset="0"/>
                <a:cs typeface="Calibri" panose="020F0502020204030204" pitchFamily="34" charset="0"/>
              </a:rPr>
              <a:t> С.К., Колесников И.Ф. – М.: Энергия, 2012. – 208с., ил. – (Массовая </a:t>
            </a:r>
            <a:r>
              <a:rPr lang="ru-RU" sz="1600" dirty="0" err="1">
                <a:latin typeface="Calibri" panose="020F0502020204030204" pitchFamily="34" charset="0"/>
                <a:cs typeface="Calibri" panose="020F0502020204030204" pitchFamily="34" charset="0"/>
              </a:rPr>
              <a:t>радиобиблиотека</a:t>
            </a:r>
            <a:r>
              <a:rPr lang="ru-RU" sz="1600" dirty="0">
                <a:latin typeface="Calibri" panose="020F0502020204030204" pitchFamily="34" charset="0"/>
                <a:cs typeface="Calibri" panose="020F0502020204030204" pitchFamily="34" charset="0"/>
              </a:rPr>
              <a:t>; </a:t>
            </a:r>
            <a:r>
              <a:rPr lang="ru-RU" sz="1600" dirty="0" err="1">
                <a:latin typeface="Calibri" panose="020F0502020204030204" pitchFamily="34" charset="0"/>
                <a:cs typeface="Calibri" panose="020F0502020204030204" pitchFamily="34" charset="0"/>
              </a:rPr>
              <a:t>Вып</a:t>
            </a:r>
            <a:r>
              <a:rPr lang="ru-RU" sz="1600" dirty="0">
                <a:latin typeface="Calibri" panose="020F0502020204030204" pitchFamily="34" charset="0"/>
                <a:cs typeface="Calibri" panose="020F0502020204030204" pitchFamily="34" charset="0"/>
              </a:rPr>
              <a:t>. 963).</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4 Забродин Ю.С. Промышленная электроника: Учебник для вузов. – М.: </a:t>
            </a:r>
            <a:r>
              <a:rPr lang="ru-RU" sz="1600" dirty="0" err="1">
                <a:latin typeface="Calibri" panose="020F0502020204030204" pitchFamily="34" charset="0"/>
                <a:cs typeface="Calibri" panose="020F0502020204030204" pitchFamily="34" charset="0"/>
              </a:rPr>
              <a:t>Высш</a:t>
            </a:r>
            <a:r>
              <a:rPr lang="ru-RU" sz="1600" dirty="0">
                <a:latin typeface="Calibri" panose="020F0502020204030204" pitchFamily="34" charset="0"/>
                <a:cs typeface="Calibri" panose="020F0502020204030204" pitchFamily="34" charset="0"/>
              </a:rPr>
              <a:t>. Школа, 2011. – 496 с., ил.</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5 Герасимов В.Г., Князев О.М. и др. Основы промышленной электроники. – М.: Высшая школа, 2000.</a:t>
            </a:r>
            <a:endParaRPr lang="ru-KZ" sz="1600" dirty="0">
              <a:latin typeface="Calibri" panose="020F0502020204030204" pitchFamily="34" charset="0"/>
              <a:cs typeface="Calibri" panose="020F0502020204030204" pitchFamily="34" charset="0"/>
            </a:endParaRP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normAutofit fontScale="90000"/>
          </a:bodyPr>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ея">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{1CC594F0-5892-474F-8862-8C8BF6778D8B}tf10001119</Template>
  <TotalTime>0</TotalTime>
  <Words>565</Words>
  <Application>Microsoft Macintosh PowerPoint</Application>
  <PresentationFormat>Широкоэкранный</PresentationFormat>
  <Paragraphs>45</Paragraphs>
  <Slides>9</Slides>
  <Notes>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Calibri</vt:lpstr>
      <vt:lpstr>Corbel</vt:lpstr>
      <vt:lpstr>Gill Sans MT</vt:lpstr>
      <vt:lpstr>Times New Roman</vt:lpstr>
      <vt:lpstr>Галерея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2024-10-18T08:15:54Z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